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handoutMasterIdLst>
    <p:handoutMasterId r:id="rId22"/>
  </p:handoutMasterIdLst>
  <p:sldIdLst>
    <p:sldId id="293" r:id="rId3"/>
    <p:sldId id="259" r:id="rId5"/>
    <p:sldId id="321" r:id="rId6"/>
    <p:sldId id="332" r:id="rId7"/>
    <p:sldId id="327" r:id="rId8"/>
    <p:sldId id="329" r:id="rId9"/>
    <p:sldId id="348" r:id="rId10"/>
    <p:sldId id="356" r:id="rId11"/>
    <p:sldId id="339" r:id="rId12"/>
    <p:sldId id="340" r:id="rId13"/>
    <p:sldId id="341" r:id="rId14"/>
    <p:sldId id="342" r:id="rId15"/>
    <p:sldId id="343" r:id="rId16"/>
    <p:sldId id="344" r:id="rId17"/>
    <p:sldId id="345" r:id="rId18"/>
    <p:sldId id="346" r:id="rId19"/>
    <p:sldId id="347" r:id="rId20"/>
    <p:sldId id="297" r:id="rId21"/>
  </p:sldIdLst>
  <p:sldSz cx="9144000" cy="6858000" type="screen4x3"/>
  <p:notesSz cx="6858000" cy="9144000"/>
  <p:embeddedFontLst>
    <p:embeddedFont>
      <p:font typeface="Malgun Gothic" panose="020B0503020000020004" pitchFamily="50" charset="-127"/>
      <p:regular r:id="rId26"/>
    </p:embeddedFont>
    <p:embeddedFont>
      <p:font typeface="Calibri" panose="020F0502020204030204" charset="0"/>
      <p:regular r:id="rId27"/>
      <p:bold r:id="rId28"/>
      <p:italic r:id="rId29"/>
      <p:boldItalic r:id="rId30"/>
    </p:embeddedFont>
    <p:embeddedFont>
      <p:font typeface="Calibri Light" panose="020F0302020204030204"/>
      <p:regular r:id="rId31"/>
      <p:italic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d6b8900-6385-459b-ba60-3b4708be8788}">
          <p14:sldIdLst>
            <p14:sldId id="293"/>
            <p14:sldId id="259"/>
            <p14:sldId id="321"/>
            <p14:sldId id="332"/>
            <p14:sldId id="327"/>
            <p14:sldId id="329"/>
            <p14:sldId id="348"/>
            <p14:sldId id="356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6" userDrawn="1">
          <p15:clr>
            <a:srgbClr val="A4A3A4"/>
          </p15:clr>
        </p15:guide>
        <p15:guide id="2" pos="292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9E33"/>
    <a:srgbClr val="A5A5A5"/>
    <a:srgbClr val="E8E8E8"/>
    <a:srgbClr val="F3A5A5"/>
    <a:srgbClr val="1A274A"/>
    <a:srgbClr val="EA5C5B"/>
    <a:srgbClr val="FFCC00"/>
    <a:srgbClr val="6A7538"/>
    <a:srgbClr val="592A34"/>
    <a:srgbClr val="DBAF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0031" autoAdjust="0"/>
    <p:restoredTop sz="94767" autoAdjust="0"/>
  </p:normalViewPr>
  <p:slideViewPr>
    <p:cSldViewPr>
      <p:cViewPr varScale="1">
        <p:scale>
          <a:sx n="104" d="100"/>
          <a:sy n="104" d="100"/>
        </p:scale>
        <p:origin x="2148" y="114"/>
      </p:cViewPr>
      <p:guideLst>
        <p:guide orient="horz" pos="2206"/>
        <p:guide pos="292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3858" y="-90"/>
      </p:cViewPr>
      <p:guideLst>
        <p:guide orient="horz" pos="2942"/>
        <p:guide pos="21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1" Type="http://schemas.openxmlformats.org/officeDocument/2006/relationships/font" Target="fonts/font6.fntdata"/><Relationship Id="rId30" Type="http://schemas.openxmlformats.org/officeDocument/2006/relationships/font" Target="fonts/font5.fntdata"/><Relationship Id="rId3" Type="http://schemas.openxmlformats.org/officeDocument/2006/relationships/slide" Target="slides/slide1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</a:fld>
            <a:endParaRPr lang="ko-KR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755576" y="2408089"/>
            <a:ext cx="5544616" cy="1585337"/>
          </a:xfr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F99E33"/>
                </a:solidFill>
                <a:effectLst/>
                <a:latin typeface="+mj-lt"/>
                <a:ea typeface="Malgun Gothic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95536" y="111812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F99E33"/>
                </a:solidFill>
                <a:latin typeface="+mj-lt"/>
                <a:ea typeface="Malgun Gothic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</a:fld>
            <a:endParaRPr lang="ko-KR" altLang="en-US"/>
          </a:p>
        </p:txBody>
      </p:sp>
      <p:sp>
        <p:nvSpPr>
          <p:cNvPr id="8" name="내용 개체 틀 2"/>
          <p:cNvSpPr>
            <a:spLocks noGrp="1"/>
          </p:cNvSpPr>
          <p:nvPr>
            <p:ph idx="1" hasCustomPrompt="1"/>
          </p:nvPr>
        </p:nvSpPr>
        <p:spPr>
          <a:xfrm>
            <a:off x="899592" y="1268760"/>
            <a:ext cx="7898469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algun Gothic" panose="020B0503020000020004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algun Gothic" panose="020B0503020000020004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algun Gothic" panose="020B0503020000020004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algun Gothic" panose="020B0503020000020004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algun Gothic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         마스터 텍스트 스타일을 편집합니다</a:t>
            </a:r>
            <a:endParaRPr lang="ko-KR" altLang="en-US" dirty="0"/>
          </a:p>
          <a:p>
            <a:pPr lvl="1"/>
            <a:r>
              <a:rPr lang="ko-KR" altLang="en-US" dirty="0"/>
              <a:t>둘째 수준</a:t>
            </a:r>
            <a:endParaRPr lang="ko-KR" altLang="en-US" dirty="0"/>
          </a:p>
          <a:p>
            <a:pPr lvl="2"/>
            <a:r>
              <a:rPr lang="ko-KR" altLang="en-US" dirty="0"/>
              <a:t>셋째 수준</a:t>
            </a:r>
            <a:endParaRPr lang="ko-KR" altLang="en-US" dirty="0"/>
          </a:p>
          <a:p>
            <a:pPr lvl="3"/>
            <a:r>
              <a:rPr lang="ko-KR" altLang="en-US" dirty="0"/>
              <a:t>넷째 수준</a:t>
            </a:r>
            <a:endParaRPr lang="ko-KR" altLang="en-US" dirty="0"/>
          </a:p>
          <a:p>
            <a:pPr lvl="4"/>
            <a:r>
              <a:rPr lang="ko-KR" altLang="en-US" dirty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 hasCustomPrompt="1"/>
          </p:nvPr>
        </p:nvSpPr>
        <p:spPr>
          <a:xfrm>
            <a:off x="899592" y="1268760"/>
            <a:ext cx="7898469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algun Gothic" panose="020B0503020000020004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algun Gothic" panose="020B0503020000020004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algun Gothic" panose="020B0503020000020004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algun Gothic" panose="020B0503020000020004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algun Gothic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         마스터 텍스트 스타일을 편집합니다</a:t>
            </a:r>
            <a:endParaRPr lang="ko-KR" altLang="en-US" dirty="0"/>
          </a:p>
          <a:p>
            <a:pPr lvl="1"/>
            <a:r>
              <a:rPr lang="ko-KR" altLang="en-US" dirty="0"/>
              <a:t>둘째 수준</a:t>
            </a:r>
            <a:endParaRPr lang="ko-KR" altLang="en-US" dirty="0"/>
          </a:p>
          <a:p>
            <a:pPr lvl="2"/>
            <a:r>
              <a:rPr lang="ko-KR" altLang="en-US" dirty="0"/>
              <a:t>셋째 수준</a:t>
            </a:r>
            <a:endParaRPr lang="ko-KR" altLang="en-US" dirty="0"/>
          </a:p>
          <a:p>
            <a:pPr lvl="3"/>
            <a:r>
              <a:rPr lang="ko-KR" altLang="en-US" dirty="0"/>
              <a:t>넷째 수준</a:t>
            </a:r>
            <a:endParaRPr lang="ko-KR" altLang="en-US" dirty="0"/>
          </a:p>
          <a:p>
            <a:pPr lvl="4"/>
            <a:r>
              <a:rPr lang="ko-KR" altLang="en-US" dirty="0"/>
              <a:t>다섯째 수준</a:t>
            </a:r>
            <a:endParaRPr lang="ko-KR" altLang="en-US" dirty="0"/>
          </a:p>
        </p:txBody>
      </p:sp>
      <p:sp>
        <p:nvSpPr>
          <p:cNvPr id="12" name="제목 1"/>
          <p:cNvSpPr>
            <a:spLocks noGrp="1"/>
          </p:cNvSpPr>
          <p:nvPr>
            <p:ph type="title" hasCustomPrompt="1"/>
          </p:nvPr>
        </p:nvSpPr>
        <p:spPr>
          <a:xfrm>
            <a:off x="395536" y="116632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A5A5A5"/>
                </a:solidFill>
                <a:latin typeface="+mj-lt"/>
                <a:ea typeface="Malgun Gothic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4645070" y="2240868"/>
            <a:ext cx="3887370" cy="2376264"/>
          </a:xfr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F99E33"/>
                </a:solidFill>
                <a:effectLst/>
                <a:latin typeface="+mj-lt"/>
                <a:ea typeface="Malgun Gothic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  <a:endParaRPr lang="ko-KR" altLang="en-US" dirty="0"/>
          </a:p>
          <a:p>
            <a:pPr lvl="1"/>
            <a:r>
              <a:rPr lang="ko-KR" altLang="en-US" dirty="0"/>
              <a:t>둘째 수준</a:t>
            </a:r>
            <a:endParaRPr lang="ko-KR" altLang="en-US" dirty="0"/>
          </a:p>
          <a:p>
            <a:pPr lvl="2"/>
            <a:r>
              <a:rPr lang="ko-KR" altLang="en-US" dirty="0"/>
              <a:t>셋째 수준</a:t>
            </a:r>
            <a:endParaRPr lang="ko-KR" altLang="en-US" dirty="0"/>
          </a:p>
          <a:p>
            <a:pPr lvl="3"/>
            <a:r>
              <a:rPr lang="ko-KR" altLang="en-US" dirty="0"/>
              <a:t>넷째 수준</a:t>
            </a:r>
            <a:endParaRPr lang="ko-KR" altLang="en-US" dirty="0"/>
          </a:p>
          <a:p>
            <a:pPr lvl="4"/>
            <a:r>
              <a:rPr lang="ko-KR" altLang="en-US" dirty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lang="ko-KR" altLang="en-US" sz="2500" kern="1200" smtClean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lang="ko-KR" altLang="en-US" sz="1800" kern="1200" smtClean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lang="ko-KR" altLang="en-US" sz="1800" kern="1200" smtClean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lang="ko-KR" altLang="en-US" sz="1800" kern="1200" smtClean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lang="ko-KR" altLang="en-US" sz="18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683895" y="295910"/>
            <a:ext cx="8209915" cy="2114550"/>
          </a:xfrm>
        </p:spPr>
        <p:txBody>
          <a:bodyPr/>
          <a:lstStyle/>
          <a:p>
            <a:r>
              <a:rPr lang="en-IN" altLang="ko-KR" sz="3600" b="1" dirty="0"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GESTURE CONTROLLED </a:t>
            </a:r>
            <a:br>
              <a:rPr lang="en-IN" altLang="ko-KR" sz="3600" b="1" dirty="0"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IN" altLang="ko-KR" sz="3600" b="1" dirty="0"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MEDIA PLAYER</a:t>
            </a:r>
            <a:endParaRPr lang="en-IN" altLang="ko-KR" sz="3600" b="1" dirty="0"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55576" y="2348881"/>
            <a:ext cx="4031533" cy="1014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IN" altLang="en-US" sz="2000" dirty="0">
                <a:solidFill>
                  <a:schemeClr val="tx1"/>
                </a:solidFill>
                <a:effectLst/>
                <a:latin typeface="Calibri" panose="020F0502020204030204" charset="0"/>
                <a:ea typeface="Malgun Gothic" panose="020B0503020000020004" pitchFamily="50" charset="-127"/>
                <a:cs typeface="Calibri" panose="020F0502020204030204" charset="0"/>
              </a:rPr>
              <a:t>Under the guidance of</a:t>
            </a:r>
            <a:endParaRPr kumimoji="1" lang="en-IN" altLang="en-US" sz="2000" dirty="0">
              <a:solidFill>
                <a:schemeClr val="tx1"/>
              </a:solidFill>
              <a:effectLst/>
              <a:latin typeface="Calibri" panose="020F0502020204030204" charset="0"/>
              <a:ea typeface="Malgun Gothic" panose="020B0503020000020004" pitchFamily="50" charset="-127"/>
              <a:cs typeface="Calibri" panose="020F050202020403020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I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charset="0"/>
                <a:ea typeface="Malgun Gothic" panose="020B0503020000020004" pitchFamily="50" charset="-127"/>
                <a:cs typeface="Calibri" panose="020F0502020204030204" charset="0"/>
              </a:rPr>
              <a:t>Dr.R.Rajasekhar</a:t>
            </a:r>
            <a:endParaRPr kumimoji="1" lang="en-I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charset="0"/>
              <a:ea typeface="Malgun Gothic" panose="020B0503020000020004" pitchFamily="50" charset="-127"/>
              <a:cs typeface="Calibri" panose="020F050202020403020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IN" altLang="en-US" sz="2000" dirty="0">
                <a:solidFill>
                  <a:schemeClr val="tx1"/>
                </a:solidFill>
                <a:effectLst/>
                <a:latin typeface="Calibri" panose="020F0502020204030204" charset="0"/>
                <a:ea typeface="Malgun Gothic" panose="020B0503020000020004" pitchFamily="50" charset="-127"/>
                <a:cs typeface="Calibri" panose="020F0502020204030204" charset="0"/>
              </a:rPr>
              <a:t>Assistant Professor,Dept of CSE</a:t>
            </a:r>
            <a:endParaRPr kumimoji="1" lang="en-IN" altLang="en-US" sz="2000" dirty="0">
              <a:solidFill>
                <a:schemeClr val="tx1"/>
              </a:solidFill>
              <a:effectLst/>
              <a:latin typeface="Calibri" panose="020F0502020204030204" charset="0"/>
              <a:ea typeface="Malgun Gothic" panose="020B0503020000020004" pitchFamily="50" charset="-127"/>
              <a:cs typeface="Calibri" panose="020F05020202040302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833120" y="3937635"/>
            <a:ext cx="39547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>
                <a:latin typeface="Calibri" panose="020F0502020204030204" charset="0"/>
                <a:cs typeface="Calibri" panose="020F0502020204030204" charset="0"/>
              </a:rPr>
              <a:t>Project Team</a:t>
            </a:r>
            <a:endParaRPr lang="en-IN" altLang="en-US" sz="2000" b="1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IN" altLang="en-US" sz="2000">
                <a:latin typeface="Calibri" panose="020F0502020204030204" charset="0"/>
                <a:cs typeface="Calibri" panose="020F0502020204030204" charset="0"/>
              </a:rPr>
              <a:t>B.Sudha Rani-18001A0503</a:t>
            </a:r>
            <a:endParaRPr lang="en-IN" altLang="en-US" sz="2000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IN" altLang="en-US" sz="2000">
                <a:latin typeface="Calibri" panose="020F0502020204030204" charset="0"/>
                <a:cs typeface="Calibri" panose="020F0502020204030204" charset="0"/>
              </a:rPr>
              <a:t>D.Jayaprada-18001A0504</a:t>
            </a:r>
            <a:endParaRPr lang="en-IN" altLang="en-US" sz="2000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IN" altLang="en-US" sz="2000">
                <a:latin typeface="Calibri" panose="020F0502020204030204" charset="0"/>
                <a:cs typeface="Calibri" panose="020F0502020204030204" charset="0"/>
              </a:rPr>
              <a:t>P.Madhavan-19005A0501</a:t>
            </a:r>
            <a:endParaRPr lang="en-IN" altLang="en-US" sz="200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sz="4400"/>
              <a:t>User Interface</a:t>
            </a:r>
            <a:endParaRPr lang="en-IN" sz="4400"/>
          </a:p>
        </p:txBody>
      </p:sp>
      <p:pic>
        <p:nvPicPr>
          <p:cNvPr id="2" name="Picture 4" descr="Graphical user interface, text&#10;&#10;Description automatically generated"/>
          <p:cNvPicPr>
            <a:picLocks noChangeAspect="1"/>
          </p:cNvPicPr>
          <p:nvPr>
            <p:ph idx="1"/>
          </p:nvPr>
        </p:nvPicPr>
        <p:blipFill rotWithShape="1">
          <a:blip r:embed="rId1"/>
          <a:srcRect l="8473" r="1653" b="1"/>
          <a:stretch>
            <a:fillRect/>
          </a:stretch>
        </p:blipFill>
        <p:spPr>
          <a:xfrm>
            <a:off x="899795" y="1624965"/>
            <a:ext cx="7898130" cy="41687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9115" y="260350"/>
            <a:ext cx="7661275" cy="1319530"/>
          </a:xfrm>
        </p:spPr>
        <p:txBody>
          <a:bodyPr>
            <a:normAutofit fontScale="90000"/>
          </a:bodyPr>
          <a:p>
            <a:r>
              <a:rPr lang="en-GB" sz="4890">
                <a:solidFill>
                  <a:schemeClr val="accent6"/>
                </a:solidFill>
                <a:cs typeface="Calibri Light" panose="020F0302020204030204"/>
                <a:sym typeface="+mn-ea"/>
              </a:rPr>
              <a:t>Forward Action</a:t>
            </a:r>
            <a:br>
              <a:rPr lang="en-GB" sz="4890" dirty="0">
                <a:solidFill>
                  <a:schemeClr val="accent6"/>
                </a:solidFill>
                <a:cs typeface="Calibri Light" panose="020F0302020204030204"/>
              </a:rPr>
            </a:br>
            <a:endParaRPr lang="en-GB" sz="4890" dirty="0">
              <a:solidFill>
                <a:schemeClr val="accent6"/>
              </a:solidFill>
              <a:cs typeface="Calibri Light" panose="020F0302020204030204"/>
            </a:endParaRPr>
          </a:p>
        </p:txBody>
      </p:sp>
      <p:pic>
        <p:nvPicPr>
          <p:cNvPr id="2" name="Picture 4" descr="A picture containing text, person, screenshot&#10;&#10;Description automatically generated"/>
          <p:cNvPicPr>
            <a:picLocks noChangeAspect="1"/>
          </p:cNvPicPr>
          <p:nvPr>
            <p:ph idx="1"/>
          </p:nvPr>
        </p:nvPicPr>
        <p:blipFill rotWithShape="1">
          <a:blip r:embed="rId1"/>
          <a:srcRect l="-451" r="7192" b="2"/>
          <a:stretch>
            <a:fillRect/>
          </a:stretch>
        </p:blipFill>
        <p:spPr>
          <a:xfrm>
            <a:off x="901700" y="1480820"/>
            <a:ext cx="6372225" cy="3766820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/>
        </p:nvSpPr>
        <p:spPr>
          <a:xfrm>
            <a:off x="1115695" y="5589270"/>
            <a:ext cx="5894705" cy="1268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GB" sz="3000" dirty="0">
                <a:ea typeface="+mn-lt"/>
                <a:cs typeface="+mn-lt"/>
              </a:rPr>
              <a:t>Swipe </a:t>
            </a:r>
            <a:r>
              <a:rPr lang="en-IN" altLang="en-GB" sz="3000" dirty="0">
                <a:ea typeface="+mn-lt"/>
                <a:cs typeface="+mn-lt"/>
              </a:rPr>
              <a:t>Right </a:t>
            </a:r>
            <a:r>
              <a:rPr lang="en-GB" sz="3000" dirty="0">
                <a:ea typeface="+mn-lt"/>
                <a:cs typeface="+mn-lt"/>
              </a:rPr>
              <a:t>with </a:t>
            </a:r>
            <a:r>
              <a:rPr lang="en-IN" altLang="en-GB" sz="3000" dirty="0">
                <a:ea typeface="+mn-lt"/>
                <a:cs typeface="+mn-lt"/>
              </a:rPr>
              <a:t>One</a:t>
            </a:r>
            <a:r>
              <a:rPr lang="en-GB" sz="3000" dirty="0">
                <a:ea typeface="+mn-lt"/>
                <a:cs typeface="+mn-lt"/>
              </a:rPr>
              <a:t> finger –Go </a:t>
            </a:r>
            <a:r>
              <a:rPr lang="en-IN" altLang="en-GB" sz="3000" dirty="0">
                <a:ea typeface="+mn-lt"/>
                <a:cs typeface="+mn-lt"/>
              </a:rPr>
              <a:t>For</a:t>
            </a:r>
            <a:r>
              <a:rPr lang="en-GB" sz="3000" dirty="0">
                <a:ea typeface="+mn-lt"/>
                <a:cs typeface="+mn-lt"/>
              </a:rPr>
              <a:t>ward</a:t>
            </a:r>
            <a:endParaRPr lang="en-US" sz="3000">
              <a:cs typeface="Calibri" panose="020F0502020204030204"/>
            </a:endParaRPr>
          </a:p>
          <a:p>
            <a:pPr marL="0" indent="0">
              <a:buNone/>
            </a:pPr>
            <a:endParaRPr lang="en-GB" sz="3000" dirty="0"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GB" sz="4400">
                <a:solidFill>
                  <a:schemeClr val="accent6"/>
                </a:solidFill>
                <a:cs typeface="Calibri Light" panose="020F0302020204030204"/>
                <a:sym typeface="+mn-ea"/>
              </a:rPr>
              <a:t>Backward Action</a:t>
            </a:r>
            <a:endParaRPr lang="en-GB" sz="4400">
              <a:solidFill>
                <a:schemeClr val="accent6"/>
              </a:solidFill>
              <a:cs typeface="Calibri Light" panose="020F0302020204030204"/>
              <a:sym typeface="+mn-ea"/>
            </a:endParaRPr>
          </a:p>
        </p:txBody>
      </p:sp>
      <p:pic>
        <p:nvPicPr>
          <p:cNvPr id="2" name="Content Placeholder 1" descr="Backward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99795" y="1964690"/>
            <a:ext cx="7898130" cy="3488690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/>
        </p:nvSpPr>
        <p:spPr>
          <a:xfrm>
            <a:off x="1115695" y="5589270"/>
            <a:ext cx="5894705" cy="1268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GB" sz="3000" dirty="0">
                <a:ea typeface="+mn-lt"/>
                <a:cs typeface="+mn-lt"/>
              </a:rPr>
              <a:t>Swipe </a:t>
            </a:r>
            <a:r>
              <a:rPr lang="en-IN" altLang="en-GB" sz="3000" dirty="0">
                <a:ea typeface="+mn-lt"/>
                <a:cs typeface="+mn-lt"/>
              </a:rPr>
              <a:t>Left </a:t>
            </a:r>
            <a:r>
              <a:rPr lang="en-GB" sz="3000" dirty="0">
                <a:ea typeface="+mn-lt"/>
                <a:cs typeface="+mn-lt"/>
              </a:rPr>
              <a:t>with </a:t>
            </a:r>
            <a:r>
              <a:rPr lang="en-IN" altLang="en-GB" sz="3000" dirty="0">
                <a:ea typeface="+mn-lt"/>
                <a:cs typeface="+mn-lt"/>
              </a:rPr>
              <a:t>Two</a:t>
            </a:r>
            <a:r>
              <a:rPr lang="en-GB" sz="3000" dirty="0">
                <a:ea typeface="+mn-lt"/>
                <a:cs typeface="+mn-lt"/>
              </a:rPr>
              <a:t> finger</a:t>
            </a:r>
            <a:r>
              <a:rPr lang="en-IN" altLang="en-GB" sz="3000" dirty="0">
                <a:ea typeface="+mn-lt"/>
                <a:cs typeface="+mn-lt"/>
              </a:rPr>
              <a:t>s</a:t>
            </a:r>
            <a:r>
              <a:rPr lang="en-GB" sz="3000" dirty="0">
                <a:ea typeface="+mn-lt"/>
                <a:cs typeface="+mn-lt"/>
              </a:rPr>
              <a:t> –Go Backward</a:t>
            </a:r>
            <a:endParaRPr lang="en-US" sz="3000">
              <a:cs typeface="Calibri" panose="020F0502020204030204"/>
            </a:endParaRPr>
          </a:p>
          <a:p>
            <a:pPr marL="0" indent="0">
              <a:buNone/>
            </a:pPr>
            <a:endParaRPr lang="en-GB" sz="3000" dirty="0"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sz="4400">
                <a:cs typeface="+mj-lt"/>
              </a:rPr>
              <a:t>Volume Up</a:t>
            </a:r>
            <a:endParaRPr lang="en-IN" sz="4400">
              <a:cs typeface="+mj-lt"/>
            </a:endParaRPr>
          </a:p>
        </p:txBody>
      </p:sp>
      <p:pic>
        <p:nvPicPr>
          <p:cNvPr id="2" name="Content Placeholder 1" descr="Volume Up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99795" y="1991995"/>
            <a:ext cx="7898130" cy="3434080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/>
        </p:nvSpPr>
        <p:spPr>
          <a:xfrm>
            <a:off x="1115695" y="5589270"/>
            <a:ext cx="5894705" cy="1268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GB" sz="3000" dirty="0">
                <a:ea typeface="+mn-lt"/>
                <a:cs typeface="+mn-lt"/>
              </a:rPr>
              <a:t>Swipe </a:t>
            </a:r>
            <a:r>
              <a:rPr lang="en-IN" altLang="en-GB" sz="3000" dirty="0">
                <a:ea typeface="+mn-lt"/>
                <a:cs typeface="+mn-lt"/>
              </a:rPr>
              <a:t>Up </a:t>
            </a:r>
            <a:r>
              <a:rPr lang="en-GB" sz="3000" dirty="0">
                <a:ea typeface="+mn-lt"/>
                <a:cs typeface="+mn-lt"/>
              </a:rPr>
              <a:t>with </a:t>
            </a:r>
            <a:r>
              <a:rPr lang="en-IN" altLang="en-GB" sz="3000" dirty="0">
                <a:ea typeface="+mn-lt"/>
                <a:cs typeface="+mn-lt"/>
              </a:rPr>
              <a:t>Three</a:t>
            </a:r>
            <a:r>
              <a:rPr lang="en-GB" sz="3000" dirty="0">
                <a:ea typeface="+mn-lt"/>
                <a:cs typeface="+mn-lt"/>
              </a:rPr>
              <a:t> finger</a:t>
            </a:r>
            <a:r>
              <a:rPr lang="en-IN" altLang="en-GB" sz="3000" dirty="0">
                <a:ea typeface="+mn-lt"/>
                <a:cs typeface="+mn-lt"/>
              </a:rPr>
              <a:t>s</a:t>
            </a:r>
            <a:r>
              <a:rPr lang="en-GB" sz="3000" dirty="0">
                <a:ea typeface="+mn-lt"/>
                <a:cs typeface="+mn-lt"/>
              </a:rPr>
              <a:t> –</a:t>
            </a:r>
            <a:r>
              <a:rPr lang="en-IN" altLang="en-GB" sz="3000" dirty="0">
                <a:ea typeface="+mn-lt"/>
                <a:cs typeface="+mn-lt"/>
              </a:rPr>
              <a:t>Volume Up</a:t>
            </a:r>
            <a:endParaRPr lang="en-US" sz="3000">
              <a:cs typeface="Calibri" panose="020F0502020204030204"/>
            </a:endParaRPr>
          </a:p>
          <a:p>
            <a:pPr marL="0" indent="0">
              <a:buNone/>
            </a:pPr>
            <a:endParaRPr lang="en-GB" sz="3000" dirty="0"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sz="4400"/>
              <a:t>Volume Down</a:t>
            </a:r>
            <a:endParaRPr lang="en-IN" sz="4400"/>
          </a:p>
        </p:txBody>
      </p:sp>
      <p:pic>
        <p:nvPicPr>
          <p:cNvPr id="2" name="Content Placeholder 1" descr="Volume_Down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99795" y="1969135"/>
            <a:ext cx="7898130" cy="3480435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/>
        </p:nvSpPr>
        <p:spPr>
          <a:xfrm>
            <a:off x="1115695" y="5589270"/>
            <a:ext cx="5894705" cy="1268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GB" sz="3000" dirty="0">
                <a:ea typeface="+mn-lt"/>
                <a:cs typeface="+mn-lt"/>
              </a:rPr>
              <a:t>Swipe </a:t>
            </a:r>
            <a:r>
              <a:rPr lang="en-IN" altLang="en-GB" sz="3000" dirty="0">
                <a:ea typeface="+mn-lt"/>
                <a:cs typeface="+mn-lt"/>
              </a:rPr>
              <a:t>Down </a:t>
            </a:r>
            <a:r>
              <a:rPr lang="en-GB" sz="3000" dirty="0">
                <a:ea typeface="+mn-lt"/>
                <a:cs typeface="+mn-lt"/>
              </a:rPr>
              <a:t>with </a:t>
            </a:r>
            <a:r>
              <a:rPr lang="en-IN" altLang="en-GB" sz="3000" dirty="0">
                <a:ea typeface="+mn-lt"/>
                <a:cs typeface="+mn-lt"/>
              </a:rPr>
              <a:t>Four</a:t>
            </a:r>
            <a:r>
              <a:rPr lang="en-GB" sz="3000" dirty="0">
                <a:ea typeface="+mn-lt"/>
                <a:cs typeface="+mn-lt"/>
              </a:rPr>
              <a:t> finger</a:t>
            </a:r>
            <a:r>
              <a:rPr lang="en-IN" altLang="en-GB" sz="3000" dirty="0">
                <a:ea typeface="+mn-lt"/>
                <a:cs typeface="+mn-lt"/>
              </a:rPr>
              <a:t>s</a:t>
            </a:r>
            <a:r>
              <a:rPr lang="en-GB" sz="3000" dirty="0">
                <a:ea typeface="+mn-lt"/>
                <a:cs typeface="+mn-lt"/>
              </a:rPr>
              <a:t> –</a:t>
            </a:r>
            <a:r>
              <a:rPr lang="en-IN" altLang="en-GB" sz="3000" dirty="0">
                <a:ea typeface="+mn-lt"/>
                <a:cs typeface="+mn-lt"/>
              </a:rPr>
              <a:t>Volume Down</a:t>
            </a:r>
            <a:endParaRPr lang="en-US" sz="3000">
              <a:cs typeface="Calibri" panose="020F0502020204030204"/>
            </a:endParaRPr>
          </a:p>
          <a:p>
            <a:pPr marL="0" indent="0">
              <a:buNone/>
            </a:pPr>
            <a:endParaRPr lang="en-GB" sz="3000" dirty="0"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sz="4400"/>
              <a:t>Play/Pause</a:t>
            </a:r>
            <a:endParaRPr lang="en-IN" sz="4400"/>
          </a:p>
        </p:txBody>
      </p:sp>
      <p:pic>
        <p:nvPicPr>
          <p:cNvPr id="2" name="Content Placeholder 1" descr="Play_Pause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99795" y="1980565"/>
            <a:ext cx="7898130" cy="3457575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/>
        </p:nvSpPr>
        <p:spPr>
          <a:xfrm>
            <a:off x="1115695" y="5589270"/>
            <a:ext cx="5894705" cy="1268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GB" sz="3000" dirty="0">
                <a:ea typeface="+mn-lt"/>
                <a:cs typeface="+mn-lt"/>
              </a:rPr>
              <a:t>S</a:t>
            </a:r>
            <a:r>
              <a:rPr lang="en-IN" altLang="en-GB" sz="3000" dirty="0">
                <a:ea typeface="+mn-lt"/>
                <a:cs typeface="+mn-lt"/>
              </a:rPr>
              <a:t>how the palm -Play/Pause</a:t>
            </a:r>
            <a:endParaRPr lang="en-US" sz="3000">
              <a:cs typeface="Calibri" panose="020F0502020204030204"/>
            </a:endParaRPr>
          </a:p>
          <a:p>
            <a:pPr marL="0" indent="0">
              <a:buNone/>
            </a:pPr>
            <a:endParaRPr lang="en-GB" sz="3000" dirty="0"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sz="4400"/>
              <a:t>CONCLUSION</a:t>
            </a:r>
            <a:endParaRPr lang="en-IN" sz="440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p>
            <a:pPr algn="just">
              <a:buFont typeface="Arial" panose="020B0604020202020204" pitchFamily="34" charset="0"/>
              <a:buChar char="•"/>
            </a:pPr>
            <a:r>
              <a:rPr lang="en-GB" sz="2800" i="0" dirty="0">
                <a:solidFill>
                  <a:schemeClr val="tx1"/>
                </a:solidFill>
                <a:latin typeface="Calibri" panose="020F0502020204030204" charset="0"/>
                <a:ea typeface="+mn-lt"/>
                <a:cs typeface="Calibri" panose="020F0502020204030204" charset="0"/>
                <a:sym typeface="+mn-ea"/>
              </a:rPr>
              <a:t>The main aim of the project Gesture Controlled </a:t>
            </a:r>
            <a:r>
              <a:rPr lang="en-IN" altLang="en-GB" sz="2800" i="0" dirty="0">
                <a:solidFill>
                  <a:schemeClr val="tx1"/>
                </a:solidFill>
                <a:latin typeface="Calibri" panose="020F0502020204030204" charset="0"/>
                <a:ea typeface="+mn-lt"/>
                <a:cs typeface="Calibri" panose="020F0502020204030204" charset="0"/>
                <a:sym typeface="+mn-ea"/>
              </a:rPr>
              <a:t>   </a:t>
            </a:r>
            <a:r>
              <a:rPr lang="en-GB" sz="2800" i="0" dirty="0">
                <a:solidFill>
                  <a:schemeClr val="tx1"/>
                </a:solidFill>
                <a:latin typeface="Calibri" panose="020F0502020204030204" charset="0"/>
                <a:ea typeface="+mn-lt"/>
                <a:cs typeface="Calibri" panose="020F0502020204030204" charset="0"/>
                <a:sym typeface="+mn-ea"/>
              </a:rPr>
              <a:t>Media player system using Python and </a:t>
            </a:r>
            <a:r>
              <a:rPr lang="en-IN" altLang="en-GB" sz="2800" i="0" dirty="0">
                <a:solidFill>
                  <a:schemeClr val="tx1"/>
                </a:solidFill>
                <a:latin typeface="Calibri" panose="020F0502020204030204" charset="0"/>
                <a:ea typeface="+mn-lt"/>
                <a:cs typeface="Calibri" panose="020F0502020204030204" charset="0"/>
                <a:sym typeface="+mn-ea"/>
              </a:rPr>
              <a:t>   </a:t>
            </a:r>
            <a:r>
              <a:rPr lang="en-GB" sz="2800" i="0" dirty="0">
                <a:solidFill>
                  <a:schemeClr val="tx1"/>
                </a:solidFill>
                <a:latin typeface="Calibri" panose="020F0502020204030204" charset="0"/>
                <a:ea typeface="+mn-lt"/>
                <a:cs typeface="Calibri" panose="020F0502020204030204" charset="0"/>
                <a:sym typeface="+mn-ea"/>
              </a:rPr>
              <a:t>OpenCV, </a:t>
            </a:r>
            <a:r>
              <a:rPr lang="en-IN" altLang="en-GB" sz="2800" i="0" dirty="0">
                <a:solidFill>
                  <a:schemeClr val="tx1"/>
                </a:solidFill>
                <a:latin typeface="Calibri" panose="020F0502020204030204" charset="0"/>
                <a:ea typeface="+mn-lt"/>
                <a:cs typeface="Calibri" panose="020F0502020204030204" charset="0"/>
                <a:sym typeface="+mn-ea"/>
              </a:rPr>
              <a:t>   </a:t>
            </a:r>
            <a:r>
              <a:rPr lang="en-GB" sz="2800" i="0" dirty="0">
                <a:solidFill>
                  <a:schemeClr val="tx1"/>
                </a:solidFill>
                <a:latin typeface="Calibri" panose="020F0502020204030204" charset="0"/>
                <a:ea typeface="+mn-lt"/>
                <a:cs typeface="Calibri" panose="020F0502020204030204" charset="0"/>
                <a:sym typeface="+mn-ea"/>
              </a:rPr>
              <a:t>which is easy to use and it will help you to control </a:t>
            </a:r>
            <a:r>
              <a:rPr lang="en-IN" altLang="en-GB" sz="2800" i="0" dirty="0">
                <a:solidFill>
                  <a:schemeClr val="tx1"/>
                </a:solidFill>
                <a:latin typeface="Calibri" panose="020F0502020204030204" charset="0"/>
                <a:ea typeface="+mn-lt"/>
                <a:cs typeface="Calibri" panose="020F0502020204030204" charset="0"/>
                <a:sym typeface="+mn-ea"/>
              </a:rPr>
              <a:t>  </a:t>
            </a:r>
            <a:r>
              <a:rPr lang="en-GB" sz="2800" i="0" dirty="0">
                <a:solidFill>
                  <a:schemeClr val="tx1"/>
                </a:solidFill>
                <a:latin typeface="Calibri" panose="020F0502020204030204" charset="0"/>
                <a:ea typeface="+mn-lt"/>
                <a:cs typeface="Calibri" panose="020F0502020204030204" charset="0"/>
                <a:sym typeface="+mn-ea"/>
              </a:rPr>
              <a:t>the media player by using </a:t>
            </a:r>
            <a:r>
              <a:rPr lang="en-IN" altLang="en-GB" sz="2800" i="0" dirty="0">
                <a:solidFill>
                  <a:schemeClr val="tx1"/>
                </a:solidFill>
                <a:latin typeface="Calibri" panose="020F0502020204030204" charset="0"/>
                <a:ea typeface="+mn-lt"/>
                <a:cs typeface="Calibri" panose="020F0502020204030204" charset="0"/>
                <a:sym typeface="+mn-ea"/>
              </a:rPr>
              <a:t> </a:t>
            </a:r>
            <a:r>
              <a:rPr lang="en-GB" sz="2800" i="0" dirty="0">
                <a:solidFill>
                  <a:schemeClr val="tx1"/>
                </a:solidFill>
                <a:latin typeface="Calibri" panose="020F0502020204030204" charset="0"/>
                <a:ea typeface="+mn-lt"/>
                <a:cs typeface="Calibri" panose="020F0502020204030204" charset="0"/>
                <a:sym typeface="+mn-ea"/>
              </a:rPr>
              <a:t>Hand Gestures.</a:t>
            </a:r>
            <a:endParaRPr lang="en-GB" sz="2800" i="0" dirty="0">
              <a:solidFill>
                <a:schemeClr val="tx1"/>
              </a:solidFill>
              <a:latin typeface="Calibri" panose="020F0502020204030204" charset="0"/>
              <a:ea typeface="+mn-lt"/>
              <a:cs typeface="Calibri" panose="020F050202020403020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2800" i="0" dirty="0">
                <a:solidFill>
                  <a:schemeClr val="tx1"/>
                </a:solidFill>
                <a:latin typeface="Calibri" panose="020F0502020204030204" charset="0"/>
                <a:ea typeface="+mn-lt"/>
                <a:cs typeface="Calibri" panose="020F0502020204030204" charset="0"/>
                <a:sym typeface="+mn-ea"/>
              </a:rPr>
              <a:t> It provides accurate interaction between human </a:t>
            </a:r>
            <a:r>
              <a:rPr lang="en-IN" altLang="en-GB" sz="2800" i="0" dirty="0">
                <a:solidFill>
                  <a:schemeClr val="tx1"/>
                </a:solidFill>
                <a:latin typeface="Calibri" panose="020F0502020204030204" charset="0"/>
                <a:ea typeface="+mn-lt"/>
                <a:cs typeface="Calibri" panose="020F0502020204030204" charset="0"/>
                <a:sym typeface="+mn-ea"/>
              </a:rPr>
              <a:t>  </a:t>
            </a:r>
            <a:r>
              <a:rPr lang="en-GB" sz="2800" i="0" dirty="0">
                <a:solidFill>
                  <a:schemeClr val="tx1"/>
                </a:solidFill>
                <a:latin typeface="Calibri" panose="020F0502020204030204" charset="0"/>
                <a:ea typeface="+mn-lt"/>
                <a:cs typeface="Calibri" panose="020F0502020204030204" charset="0"/>
                <a:sym typeface="+mn-ea"/>
              </a:rPr>
              <a:t>and computer based on gestures by the User. The gesture would serve as the direct command for </a:t>
            </a:r>
            <a:r>
              <a:rPr lang="en-IN" altLang="en-GB" sz="2800" i="0" dirty="0">
                <a:solidFill>
                  <a:schemeClr val="tx1"/>
                </a:solidFill>
                <a:latin typeface="Calibri" panose="020F0502020204030204" charset="0"/>
                <a:ea typeface="+mn-lt"/>
                <a:cs typeface="Calibri" panose="020F0502020204030204" charset="0"/>
                <a:sym typeface="+mn-ea"/>
              </a:rPr>
              <a:t>    </a:t>
            </a:r>
            <a:r>
              <a:rPr lang="en-GB" sz="2800" i="0" dirty="0">
                <a:solidFill>
                  <a:schemeClr val="tx1"/>
                </a:solidFill>
                <a:latin typeface="Calibri" panose="020F0502020204030204" charset="0"/>
                <a:ea typeface="+mn-lt"/>
                <a:cs typeface="Calibri" panose="020F0502020204030204" charset="0"/>
                <a:sym typeface="+mn-ea"/>
              </a:rPr>
              <a:t>operations such as play, pause, volume up/down</a:t>
            </a:r>
            <a:r>
              <a:rPr lang="en-IN" altLang="en-GB" sz="2800" i="0" dirty="0">
                <a:solidFill>
                  <a:schemeClr val="tx1"/>
                </a:solidFill>
                <a:latin typeface="Calibri" panose="020F0502020204030204" charset="0"/>
                <a:ea typeface="+mn-lt"/>
                <a:cs typeface="Calibri" panose="020F0502020204030204" charset="0"/>
                <a:sym typeface="+mn-ea"/>
              </a:rPr>
              <a:t>,   forward and backward</a:t>
            </a:r>
            <a:r>
              <a:rPr lang="en-GB" sz="2800" i="0" dirty="0">
                <a:solidFill>
                  <a:schemeClr val="tx1"/>
                </a:solidFill>
                <a:latin typeface="Calibri" panose="020F0502020204030204" charset="0"/>
                <a:ea typeface="+mn-lt"/>
                <a:cs typeface="Calibri" panose="020F0502020204030204" charset="0"/>
                <a:sym typeface="+mn-ea"/>
              </a:rPr>
              <a:t> based on the user’s gestureo</a:t>
            </a:r>
            <a:r>
              <a:rPr lang="en-IN" altLang="en-GB" sz="2800" i="0" dirty="0">
                <a:solidFill>
                  <a:schemeClr val="tx1"/>
                </a:solidFill>
                <a:latin typeface="Calibri" panose="020F0502020204030204" charset="0"/>
                <a:ea typeface="+mn-lt"/>
                <a:cs typeface="Calibri" panose="020F0502020204030204" charset="0"/>
                <a:sym typeface="+mn-ea"/>
              </a:rPr>
              <a:t>n </a:t>
            </a:r>
            <a:r>
              <a:rPr lang="en-GB" sz="2800" i="0" dirty="0">
                <a:solidFill>
                  <a:schemeClr val="tx1"/>
                </a:solidFill>
                <a:latin typeface="Calibri" panose="020F0502020204030204" charset="0"/>
                <a:ea typeface="+mn-lt"/>
                <a:cs typeface="Calibri" panose="020F0502020204030204" charset="0"/>
                <a:sym typeface="+mn-ea"/>
              </a:rPr>
              <a:t> the screen.</a:t>
            </a:r>
            <a:endParaRPr lang="en-GB" sz="2800" i="0" dirty="0">
              <a:solidFill>
                <a:schemeClr val="tx1"/>
              </a:solidFill>
              <a:latin typeface="Calibri" panose="020F0502020204030204" charset="0"/>
              <a:ea typeface="+mn-lt"/>
              <a:cs typeface="Calibri" panose="020F0502020204030204" charset="0"/>
            </a:endParaRPr>
          </a:p>
          <a:p>
            <a:pPr marL="0" indent="0" algn="just">
              <a:buFont typeface="Arial" panose="020B0604020202020204" pitchFamily="34" charset="0"/>
            </a:pPr>
            <a:endParaRPr lang="en-GB" dirty="0">
              <a:ea typeface="Calibri" panose="020F0502020204030204"/>
              <a:cs typeface="Calibri" panose="020F0502020204030204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GB" dirty="0">
              <a:ea typeface="Calibri" panose="020F0502020204030204"/>
              <a:cs typeface="Calibri" panose="020F0502020204030204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sz="4400"/>
              <a:t>REFERENCES</a:t>
            </a:r>
            <a:endParaRPr lang="en-IN" sz="440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algn="just"/>
            <a:r>
              <a:rPr lang="en-GB" dirty="0">
                <a:ea typeface="+mn-lt"/>
                <a:cs typeface="+mn-lt"/>
                <a:sym typeface="+mn-ea"/>
              </a:rPr>
              <a:t>[</a:t>
            </a:r>
            <a:r>
              <a:rPr lang="en-GB" sz="2800" i="0" dirty="0">
                <a:solidFill>
                  <a:schemeClr val="tx1"/>
                </a:solidFill>
                <a:latin typeface="Calibri" panose="020F0502020204030204" charset="0"/>
                <a:ea typeface="+mn-lt"/>
                <a:cs typeface="Calibri" panose="020F0502020204030204" charset="0"/>
                <a:sym typeface="+mn-ea"/>
              </a:rPr>
              <a:t>1] E. Joy, S. Chandran, C. George, A. A. Sabu and D. Madhu, "Gesture Controlled Video Player A Non-Tangible Approach to Develop a Video Player Based on Human Hand Gestures Using Convolutional Neural Networks," 2018 Second International Conference on Intelligent Computing and Control Systems (ICICCS), 2018, pp. 56-60, </a:t>
            </a:r>
            <a:r>
              <a:rPr lang="en-GB" sz="2800" i="0" dirty="0" err="1">
                <a:solidFill>
                  <a:schemeClr val="tx1"/>
                </a:solidFill>
                <a:latin typeface="Calibri" panose="020F0502020204030204" charset="0"/>
                <a:ea typeface="+mn-lt"/>
                <a:cs typeface="Calibri" panose="020F0502020204030204" charset="0"/>
                <a:sym typeface="+mn-ea"/>
              </a:rPr>
              <a:t>doi</a:t>
            </a:r>
            <a:r>
              <a:rPr lang="en-GB" sz="2800" i="0" dirty="0">
                <a:solidFill>
                  <a:schemeClr val="tx1"/>
                </a:solidFill>
                <a:latin typeface="Calibri" panose="020F0502020204030204" charset="0"/>
                <a:ea typeface="+mn-lt"/>
                <a:cs typeface="Calibri" panose="020F0502020204030204" charset="0"/>
                <a:sym typeface="+mn-ea"/>
              </a:rPr>
              <a:t>: 10.1109/ICCONS.2018.8662901.</a:t>
            </a:r>
            <a:endParaRPr lang="en-GB" sz="2800" i="0" dirty="0">
              <a:solidFill>
                <a:schemeClr val="tx1"/>
              </a:solidFill>
              <a:latin typeface="Calibri" panose="020F0502020204030204" charset="0"/>
              <a:ea typeface="Calibri" panose="020F0502020204030204"/>
              <a:cs typeface="Calibri" panose="020F0502020204030204" charset="0"/>
            </a:endParaRPr>
          </a:p>
          <a:p>
            <a:pPr algn="just"/>
            <a:r>
              <a:rPr lang="en-GB" sz="2800" i="0" dirty="0">
                <a:solidFill>
                  <a:schemeClr val="tx1"/>
                </a:solidFill>
                <a:latin typeface="Calibri" panose="020F0502020204030204" charset="0"/>
                <a:ea typeface="+mn-lt"/>
                <a:cs typeface="Calibri" panose="020F0502020204030204" charset="0"/>
                <a:sym typeface="+mn-ea"/>
              </a:rPr>
              <a:t>[2]</a:t>
            </a:r>
            <a:r>
              <a:rPr lang="en-GB" sz="2800" i="0" dirty="0" err="1">
                <a:solidFill>
                  <a:schemeClr val="tx1"/>
                </a:solidFill>
                <a:latin typeface="Calibri" panose="020F0502020204030204" charset="0"/>
                <a:ea typeface="+mn-lt"/>
                <a:cs typeface="Calibri" panose="020F0502020204030204" charset="0"/>
                <a:sym typeface="+mn-ea"/>
              </a:rPr>
              <a:t>Rautaray</a:t>
            </a:r>
            <a:r>
              <a:rPr lang="en-GB" sz="2800" i="0" dirty="0">
                <a:solidFill>
                  <a:schemeClr val="tx1"/>
                </a:solidFill>
                <a:latin typeface="Calibri" panose="020F0502020204030204" charset="0"/>
                <a:ea typeface="+mn-lt"/>
                <a:cs typeface="Calibri" panose="020F0502020204030204" charset="0"/>
                <a:sym typeface="+mn-ea"/>
              </a:rPr>
              <a:t>, Siddharth &amp; Agrawal, Anupam. (2019). A Vision based Hand Gesture Interface for Controlling VLC Media Player. International Journal of Computer Applications. 10. 10.5120/1495-2012.</a:t>
            </a:r>
            <a:endParaRPr lang="en-GB" sz="2800" i="0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  <a:p>
            <a:endParaRPr lang="en-GB" dirty="0">
              <a:ea typeface="Calibri" panose="020F0502020204030204"/>
              <a:cs typeface="Calibri" panose="020F0502020204030204"/>
            </a:endParaRPr>
          </a:p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THANK</a:t>
            </a:r>
            <a:br>
              <a:rPr lang="en-US" altLang="ko-KR" dirty="0"/>
            </a:br>
            <a:r>
              <a:rPr lang="en-US" altLang="ko-KR" dirty="0"/>
              <a:t>YOU</a:t>
            </a:r>
            <a:endParaRPr lang="ko-KR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79512" y="3163034"/>
            <a:ext cx="266429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F99E33"/>
                </a:solidFill>
                <a:latin typeface="+mj-lt"/>
                <a:ea typeface="Malgun Gothic" panose="020B0503020000020004" pitchFamily="50" charset="-127"/>
              </a:rPr>
              <a:t>CONTENTS</a:t>
            </a:r>
            <a:endParaRPr lang="en-US" altLang="ko-KR" sz="3600" b="1" dirty="0">
              <a:solidFill>
                <a:srgbClr val="F99E33"/>
              </a:solidFill>
              <a:latin typeface="+mj-lt"/>
              <a:ea typeface="Malgun Gothic" panose="020B0503020000020004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4644390" y="259080"/>
            <a:ext cx="3883025" cy="586105"/>
            <a:chOff x="4623458" y="1794788"/>
            <a:chExt cx="3496311" cy="253040"/>
          </a:xfrm>
        </p:grpSpPr>
        <p:sp>
          <p:nvSpPr>
            <p:cNvPr id="18" name="Text Box 5"/>
            <p:cNvSpPr txBox="1">
              <a:spLocks noChangeArrowheads="1"/>
            </p:cNvSpPr>
            <p:nvPr/>
          </p:nvSpPr>
          <p:spPr bwMode="auto">
            <a:xfrm>
              <a:off x="5222663" y="1794788"/>
              <a:ext cx="2897106" cy="25194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3200" b="1" dirty="0">
                  <a:solidFill>
                    <a:srgbClr val="F99E33"/>
                  </a:solidFill>
                  <a:latin typeface="+mj-lt"/>
                  <a:ea typeface="Malgun Gothic" panose="020B0503020000020004" pitchFamily="50" charset="-127"/>
                </a:rPr>
                <a:t>In</a:t>
              </a:r>
              <a:r>
                <a:rPr lang="en-IN" altLang="en-US" sz="3200" b="1" dirty="0">
                  <a:solidFill>
                    <a:srgbClr val="F99E33"/>
                  </a:solidFill>
                  <a:latin typeface="+mj-lt"/>
                  <a:ea typeface="Malgun Gothic" panose="020B0503020000020004" pitchFamily="50" charset="-127"/>
                </a:rPr>
                <a:t>troduction</a:t>
              </a:r>
              <a:endParaRPr lang="en-IN" altLang="en-US" sz="3200" b="1" dirty="0">
                <a:solidFill>
                  <a:srgbClr val="F99E33"/>
                </a:solidFill>
                <a:latin typeface="+mj-lt"/>
                <a:ea typeface="Malgun Gothic" panose="020B0503020000020004" pitchFamily="50" charset="-127"/>
              </a:endParaRPr>
            </a:p>
          </p:txBody>
        </p:sp>
        <p:sp>
          <p:nvSpPr>
            <p:cNvPr id="20" name="TextBox 13"/>
            <p:cNvSpPr txBox="1">
              <a:spLocks noChangeArrowheads="1"/>
            </p:cNvSpPr>
            <p:nvPr/>
          </p:nvSpPr>
          <p:spPr bwMode="auto">
            <a:xfrm>
              <a:off x="4623458" y="1795885"/>
              <a:ext cx="611211" cy="25194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Malgun Gothic" panose="020B0503020000020004" pitchFamily="50" charset="-127"/>
                </a:rPr>
                <a:t>01</a:t>
              </a:r>
              <a:endParaRPr lang="en-US" altLang="ko-KR" sz="3200" b="1" dirty="0">
                <a:solidFill>
                  <a:schemeClr val="bg1">
                    <a:lumMod val="50000"/>
                  </a:schemeClr>
                </a:solidFill>
                <a:latin typeface="+mj-lt"/>
                <a:ea typeface="Malgun Gothic" panose="020B0503020000020004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4629785" y="981187"/>
            <a:ext cx="4192270" cy="584200"/>
            <a:chOff x="4664147" y="2426016"/>
            <a:chExt cx="4679618" cy="640935"/>
          </a:xfrm>
        </p:grpSpPr>
        <p:sp>
          <p:nvSpPr>
            <p:cNvPr id="32" name="Text Box 5"/>
            <p:cNvSpPr txBox="1">
              <a:spLocks noChangeArrowheads="1"/>
            </p:cNvSpPr>
            <p:nvPr/>
          </p:nvSpPr>
          <p:spPr bwMode="auto">
            <a:xfrm>
              <a:off x="5438885" y="2426016"/>
              <a:ext cx="3904880" cy="6402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IN" altLang="en-US" sz="3200" b="1" dirty="0">
                  <a:solidFill>
                    <a:srgbClr val="F99E33"/>
                  </a:solidFill>
                  <a:latin typeface="+mj-lt"/>
                  <a:ea typeface="Malgun Gothic" panose="020B0503020000020004" pitchFamily="50" charset="-127"/>
                </a:rPr>
                <a:t>Existing System</a:t>
              </a:r>
              <a:endParaRPr lang="en-IN" altLang="en-US" sz="3200" b="1" dirty="0">
                <a:solidFill>
                  <a:srgbClr val="F99E33"/>
                </a:solidFill>
                <a:latin typeface="+mj-lt"/>
                <a:ea typeface="Malgun Gothic" panose="020B0503020000020004" pitchFamily="50" charset="-127"/>
              </a:endParaRPr>
            </a:p>
          </p:txBody>
        </p:sp>
        <p:sp>
          <p:nvSpPr>
            <p:cNvPr id="35" name="TextBox 13"/>
            <p:cNvSpPr txBox="1">
              <a:spLocks noChangeArrowheads="1"/>
            </p:cNvSpPr>
            <p:nvPr/>
          </p:nvSpPr>
          <p:spPr bwMode="auto">
            <a:xfrm>
              <a:off x="4664147" y="2426713"/>
              <a:ext cx="695351" cy="6402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Malgun Gothic" panose="020B0503020000020004" pitchFamily="50" charset="-127"/>
                </a:rPr>
                <a:t>02</a:t>
              </a:r>
              <a:endParaRPr lang="en-US" altLang="ko-KR" sz="3200" b="1" dirty="0">
                <a:solidFill>
                  <a:schemeClr val="bg1">
                    <a:lumMod val="50000"/>
                  </a:schemeClr>
                </a:solidFill>
                <a:latin typeface="+mj-lt"/>
                <a:ea typeface="Malgun Gothic" panose="020B0503020000020004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4644390" y="1700530"/>
            <a:ext cx="4095115" cy="584200"/>
            <a:chOff x="4629611" y="3152034"/>
            <a:chExt cx="4422988" cy="537417"/>
          </a:xfrm>
        </p:grpSpPr>
        <p:sp>
          <p:nvSpPr>
            <p:cNvPr id="38" name="Text Box 5"/>
            <p:cNvSpPr txBox="1">
              <a:spLocks noChangeArrowheads="1"/>
            </p:cNvSpPr>
            <p:nvPr/>
          </p:nvSpPr>
          <p:spPr bwMode="auto">
            <a:xfrm>
              <a:off x="5363460" y="3152034"/>
              <a:ext cx="3689139" cy="5368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IN" altLang="en-US" sz="3200" b="1" dirty="0">
                  <a:solidFill>
                    <a:srgbClr val="F99E33"/>
                  </a:solidFill>
                  <a:latin typeface="+mj-lt"/>
                  <a:ea typeface="Malgun Gothic" panose="020B0503020000020004" pitchFamily="50" charset="-127"/>
                </a:rPr>
                <a:t>Proposed System</a:t>
              </a:r>
              <a:endParaRPr lang="en-IN" altLang="en-US" sz="3200" b="1" dirty="0">
                <a:solidFill>
                  <a:srgbClr val="F99E33"/>
                </a:solidFill>
                <a:latin typeface="+mj-lt"/>
                <a:ea typeface="Malgun Gothic" panose="020B0503020000020004" pitchFamily="50" charset="-127"/>
              </a:endParaRPr>
            </a:p>
          </p:txBody>
        </p:sp>
        <p:sp>
          <p:nvSpPr>
            <p:cNvPr id="40" name="TextBox 13"/>
            <p:cNvSpPr txBox="1">
              <a:spLocks noChangeArrowheads="1"/>
            </p:cNvSpPr>
            <p:nvPr/>
          </p:nvSpPr>
          <p:spPr bwMode="auto">
            <a:xfrm>
              <a:off x="4629611" y="3152618"/>
              <a:ext cx="812722" cy="5368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indent="0"/>
              <a:r>
                <a:rPr lang="en-IN" altLang="en-US" sz="3200" b="1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Malgun Gothic" panose="020B0503020000020004" pitchFamily="50" charset="-127"/>
                </a:rPr>
                <a:t>0</a:t>
              </a:r>
              <a:r>
                <a:rPr lang="en-US" altLang="ko-KR" sz="3200" b="1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Malgun Gothic" panose="020B0503020000020004" pitchFamily="50" charset="-127"/>
                </a:rPr>
                <a:t>3</a:t>
              </a:r>
              <a:endParaRPr lang="en-US" altLang="ko-KR" sz="3200" b="1" dirty="0">
                <a:solidFill>
                  <a:schemeClr val="bg1">
                    <a:lumMod val="50000"/>
                  </a:schemeClr>
                </a:solidFill>
                <a:latin typeface="+mj-lt"/>
                <a:ea typeface="Malgun Gothic" panose="020B0503020000020004" pitchFamily="50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629720" y="2420494"/>
            <a:ext cx="3306444" cy="584200"/>
            <a:chOff x="4659635" y="3896869"/>
            <a:chExt cx="3685178" cy="584200"/>
          </a:xfrm>
        </p:grpSpPr>
        <p:sp>
          <p:nvSpPr>
            <p:cNvPr id="43" name="Text Box 5"/>
            <p:cNvSpPr txBox="1">
              <a:spLocks noChangeArrowheads="1"/>
            </p:cNvSpPr>
            <p:nvPr/>
          </p:nvSpPr>
          <p:spPr bwMode="auto">
            <a:xfrm>
              <a:off x="5432482" y="3896869"/>
              <a:ext cx="2912331" cy="5835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IN" altLang="en-US" sz="3200" b="1" dirty="0">
                  <a:solidFill>
                    <a:srgbClr val="F99E33"/>
                  </a:solidFill>
                  <a:latin typeface="+mj-lt"/>
                  <a:ea typeface="Malgun Gothic" panose="020B0503020000020004" pitchFamily="50" charset="-127"/>
                </a:rPr>
                <a:t>Workflow</a:t>
              </a:r>
              <a:endParaRPr lang="en-IN" altLang="en-US" sz="3200" b="1" dirty="0">
                <a:solidFill>
                  <a:srgbClr val="F99E33"/>
                </a:solidFill>
                <a:latin typeface="+mj-lt"/>
                <a:ea typeface="Malgun Gothic" panose="020B0503020000020004" pitchFamily="50" charset="-127"/>
              </a:endParaRPr>
            </a:p>
          </p:txBody>
        </p:sp>
        <p:sp>
          <p:nvSpPr>
            <p:cNvPr id="45" name="TextBox 13"/>
            <p:cNvSpPr txBox="1">
              <a:spLocks noChangeArrowheads="1"/>
            </p:cNvSpPr>
            <p:nvPr/>
          </p:nvSpPr>
          <p:spPr bwMode="auto">
            <a:xfrm>
              <a:off x="4659635" y="3897504"/>
              <a:ext cx="693581" cy="5835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Malgun Gothic" panose="020B0503020000020004" pitchFamily="50" charset="-127"/>
                </a:rPr>
                <a:t>04</a:t>
              </a:r>
              <a:endParaRPr lang="en-US" altLang="ko-KR" sz="3200" b="1" dirty="0">
                <a:solidFill>
                  <a:schemeClr val="bg1">
                    <a:lumMod val="50000"/>
                  </a:schemeClr>
                </a:solidFill>
                <a:latin typeface="+mj-lt"/>
                <a:ea typeface="Malgun Gothic" panose="020B0503020000020004" pitchFamily="50" charset="-127"/>
              </a:endParaRPr>
            </a:p>
          </p:txBody>
        </p:sp>
      </p:grpSp>
      <p:grpSp>
        <p:nvGrpSpPr>
          <p:cNvPr id="2" name="그룹 23"/>
          <p:cNvGrpSpPr/>
          <p:nvPr/>
        </p:nvGrpSpPr>
        <p:grpSpPr>
          <a:xfrm>
            <a:off x="4663440" y="3211307"/>
            <a:ext cx="4162425" cy="584200"/>
            <a:chOff x="4697461" y="2426016"/>
            <a:chExt cx="4646304" cy="640935"/>
          </a:xfrm>
        </p:grpSpPr>
        <p:sp>
          <p:nvSpPr>
            <p:cNvPr id="3" name="Text Box 5"/>
            <p:cNvSpPr txBox="1">
              <a:spLocks noChangeArrowheads="1"/>
            </p:cNvSpPr>
            <p:nvPr/>
          </p:nvSpPr>
          <p:spPr bwMode="auto">
            <a:xfrm>
              <a:off x="5433923" y="2426016"/>
              <a:ext cx="3909842" cy="6402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pPr>
                <a:defRPr/>
              </a:pPr>
              <a:r>
                <a:rPr lang="en-IN" altLang="en-US" sz="3200" b="1" dirty="0">
                  <a:solidFill>
                    <a:srgbClr val="F99E33"/>
                  </a:solidFill>
                  <a:latin typeface="+mj-lt"/>
                  <a:ea typeface="Malgun Gothic" panose="020B0503020000020004" pitchFamily="50" charset="-127"/>
                </a:rPr>
                <a:t>Libraries Used</a:t>
              </a:r>
              <a:endParaRPr lang="en-IN" altLang="en-US" sz="3200" b="1" dirty="0">
                <a:solidFill>
                  <a:srgbClr val="F99E33"/>
                </a:solidFill>
                <a:latin typeface="+mj-lt"/>
                <a:ea typeface="Malgun Gothic" panose="020B0503020000020004" pitchFamily="50" charset="-127"/>
              </a:endParaRPr>
            </a:p>
          </p:txBody>
        </p:sp>
        <p:sp>
          <p:nvSpPr>
            <p:cNvPr id="4" name="TextBox 13"/>
            <p:cNvSpPr txBox="1">
              <a:spLocks noChangeArrowheads="1"/>
            </p:cNvSpPr>
            <p:nvPr/>
          </p:nvSpPr>
          <p:spPr bwMode="auto">
            <a:xfrm>
              <a:off x="4697461" y="2426713"/>
              <a:ext cx="720159" cy="6402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r>
                <a:rPr lang="en-US" altLang="ko-KR" sz="3200" b="1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Malgun Gothic" panose="020B0503020000020004" pitchFamily="50" charset="-127"/>
                </a:rPr>
                <a:t>0</a:t>
              </a:r>
              <a:r>
                <a:rPr lang="en-IN" altLang="en-US" sz="3200" b="1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Malgun Gothic" panose="020B0503020000020004" pitchFamily="50" charset="-127"/>
                </a:rPr>
                <a:t>5</a:t>
              </a:r>
              <a:endParaRPr lang="en-IN" altLang="en-US" sz="3200" b="1" dirty="0">
                <a:solidFill>
                  <a:schemeClr val="bg1">
                    <a:lumMod val="50000"/>
                  </a:schemeClr>
                </a:solidFill>
                <a:latin typeface="+mj-lt"/>
                <a:ea typeface="Malgun Gothic" panose="020B0503020000020004" pitchFamily="50" charset="-127"/>
              </a:endParaRPr>
            </a:p>
          </p:txBody>
        </p:sp>
      </p:grpSp>
      <p:grpSp>
        <p:nvGrpSpPr>
          <p:cNvPr id="5" name="그룹 23"/>
          <p:cNvGrpSpPr/>
          <p:nvPr/>
        </p:nvGrpSpPr>
        <p:grpSpPr>
          <a:xfrm>
            <a:off x="4629785" y="3969497"/>
            <a:ext cx="4248785" cy="584200"/>
            <a:chOff x="4601062" y="2426016"/>
            <a:chExt cx="4742703" cy="640935"/>
          </a:xfrm>
        </p:grpSpPr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5359498" y="2426016"/>
              <a:ext cx="3984267" cy="6402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IN" altLang="en-US" sz="3200" b="1" dirty="0">
                  <a:solidFill>
                    <a:srgbClr val="F99E33"/>
                  </a:solidFill>
                  <a:latin typeface="+mj-lt"/>
                  <a:ea typeface="Malgun Gothic" panose="020B0503020000020004" pitchFamily="50" charset="-127"/>
                </a:rPr>
                <a:t>User Interface</a:t>
              </a:r>
              <a:endParaRPr lang="en-IN" altLang="en-US" sz="3200" b="1" dirty="0">
                <a:solidFill>
                  <a:srgbClr val="F99E33"/>
                </a:solidFill>
                <a:latin typeface="+mj-lt"/>
                <a:ea typeface="Malgun Gothic" panose="020B0503020000020004" pitchFamily="50" charset="-127"/>
              </a:endParaRPr>
            </a:p>
          </p:txBody>
        </p:sp>
        <p:sp>
          <p:nvSpPr>
            <p:cNvPr id="7" name="TextBox 13"/>
            <p:cNvSpPr txBox="1">
              <a:spLocks noChangeArrowheads="1"/>
            </p:cNvSpPr>
            <p:nvPr/>
          </p:nvSpPr>
          <p:spPr bwMode="auto">
            <a:xfrm>
              <a:off x="4601062" y="2426713"/>
              <a:ext cx="758436" cy="6402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Malgun Gothic" panose="020B0503020000020004" pitchFamily="50" charset="-127"/>
                </a:rPr>
                <a:t>0</a:t>
              </a:r>
              <a:r>
                <a:rPr lang="en-IN" altLang="en-US" sz="3200" b="1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Malgun Gothic" panose="020B0503020000020004" pitchFamily="50" charset="-127"/>
                </a:rPr>
                <a:t>6</a:t>
              </a:r>
              <a:endParaRPr lang="en-IN" altLang="en-US" sz="3200" b="1" dirty="0">
                <a:solidFill>
                  <a:schemeClr val="bg1">
                    <a:lumMod val="50000"/>
                  </a:schemeClr>
                </a:solidFill>
                <a:latin typeface="+mj-lt"/>
                <a:ea typeface="Malgun Gothic" panose="020B0503020000020004" pitchFamily="50" charset="-127"/>
              </a:endParaRPr>
            </a:p>
          </p:txBody>
        </p:sp>
      </p:grpSp>
      <p:grpSp>
        <p:nvGrpSpPr>
          <p:cNvPr id="8" name="그룹 23"/>
          <p:cNvGrpSpPr/>
          <p:nvPr/>
        </p:nvGrpSpPr>
        <p:grpSpPr>
          <a:xfrm>
            <a:off x="4629785" y="4722607"/>
            <a:ext cx="4248785" cy="584200"/>
            <a:chOff x="4601062" y="2426016"/>
            <a:chExt cx="4742703" cy="640935"/>
          </a:xfrm>
        </p:grpSpPr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5375800" y="2426016"/>
              <a:ext cx="3967965" cy="6402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pPr>
                <a:defRPr/>
              </a:pPr>
              <a:r>
                <a:rPr lang="en-IN" altLang="en-US" sz="3200" b="1" dirty="0">
                  <a:solidFill>
                    <a:srgbClr val="F99E33"/>
                  </a:solidFill>
                  <a:latin typeface="+mj-lt"/>
                  <a:ea typeface="Malgun Gothic" panose="020B0503020000020004" pitchFamily="50" charset="-127"/>
                </a:rPr>
                <a:t>Output</a:t>
              </a:r>
              <a:endParaRPr lang="en-IN" altLang="en-US" sz="3200" b="1" dirty="0">
                <a:solidFill>
                  <a:srgbClr val="F99E33"/>
                </a:solidFill>
                <a:latin typeface="+mj-lt"/>
                <a:ea typeface="Malgun Gothic" panose="020B0503020000020004" pitchFamily="50" charset="-127"/>
              </a:endParaRPr>
            </a:p>
          </p:txBody>
        </p:sp>
        <p:sp>
          <p:nvSpPr>
            <p:cNvPr id="10" name="TextBox 13"/>
            <p:cNvSpPr txBox="1">
              <a:spLocks noChangeArrowheads="1"/>
            </p:cNvSpPr>
            <p:nvPr/>
          </p:nvSpPr>
          <p:spPr bwMode="auto">
            <a:xfrm>
              <a:off x="4601062" y="2426713"/>
              <a:ext cx="758436" cy="6402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r>
                <a:rPr lang="en-US" altLang="ko-KR" sz="3200" b="1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Malgun Gothic" panose="020B0503020000020004" pitchFamily="50" charset="-127"/>
                </a:rPr>
                <a:t>0</a:t>
              </a:r>
              <a:r>
                <a:rPr lang="en-IN" altLang="en-US" sz="3200" b="1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Malgun Gothic" panose="020B0503020000020004" pitchFamily="50" charset="-127"/>
                </a:rPr>
                <a:t>7</a:t>
              </a:r>
              <a:endParaRPr lang="en-IN" altLang="en-US" sz="3200" b="1" dirty="0">
                <a:solidFill>
                  <a:schemeClr val="bg1">
                    <a:lumMod val="50000"/>
                  </a:schemeClr>
                </a:solidFill>
                <a:latin typeface="+mj-lt"/>
                <a:ea typeface="Malgun Gothic" panose="020B0503020000020004" pitchFamily="50" charset="-127"/>
              </a:endParaRPr>
            </a:p>
          </p:txBody>
        </p:sp>
      </p:grpSp>
      <p:grpSp>
        <p:nvGrpSpPr>
          <p:cNvPr id="11" name="그룹 23"/>
          <p:cNvGrpSpPr/>
          <p:nvPr/>
        </p:nvGrpSpPr>
        <p:grpSpPr>
          <a:xfrm>
            <a:off x="4618355" y="5442062"/>
            <a:ext cx="4207510" cy="584200"/>
            <a:chOff x="4647135" y="2426016"/>
            <a:chExt cx="4696630" cy="640935"/>
          </a:xfrm>
        </p:grpSpPr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5433923" y="2426016"/>
              <a:ext cx="3909842" cy="6402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IN" altLang="en-US" sz="3200" b="1" dirty="0">
                  <a:solidFill>
                    <a:srgbClr val="F99E33"/>
                  </a:solidFill>
                  <a:latin typeface="+mj-lt"/>
                  <a:ea typeface="Malgun Gothic" panose="020B0503020000020004" pitchFamily="50" charset="-127"/>
                </a:rPr>
                <a:t>Conclusion</a:t>
              </a:r>
              <a:endParaRPr lang="en-IN" altLang="en-US" sz="3200" b="1" dirty="0">
                <a:solidFill>
                  <a:srgbClr val="F99E33"/>
                </a:solidFill>
                <a:latin typeface="+mj-lt"/>
                <a:ea typeface="Malgun Gothic" panose="020B0503020000020004" pitchFamily="50" charset="-127"/>
              </a:endParaRPr>
            </a:p>
          </p:txBody>
        </p:sp>
        <p:sp>
          <p:nvSpPr>
            <p:cNvPr id="13" name="TextBox 13"/>
            <p:cNvSpPr txBox="1">
              <a:spLocks noChangeArrowheads="1"/>
            </p:cNvSpPr>
            <p:nvPr/>
          </p:nvSpPr>
          <p:spPr bwMode="auto">
            <a:xfrm>
              <a:off x="4647135" y="2426713"/>
              <a:ext cx="712362" cy="6402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Malgun Gothic" panose="020B0503020000020004" pitchFamily="50" charset="-127"/>
                </a:rPr>
                <a:t>0</a:t>
              </a:r>
              <a:r>
                <a:rPr lang="en-IN" altLang="en-US" sz="3200" b="1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Malgun Gothic" panose="020B0503020000020004" pitchFamily="50" charset="-127"/>
                </a:rPr>
                <a:t>8</a:t>
              </a:r>
              <a:endParaRPr lang="en-IN" altLang="en-US" sz="3200" b="1" dirty="0">
                <a:solidFill>
                  <a:schemeClr val="bg1">
                    <a:lumMod val="50000"/>
                  </a:schemeClr>
                </a:solidFill>
                <a:latin typeface="+mj-lt"/>
                <a:ea typeface="Malgun Gothic" panose="020B0503020000020004" pitchFamily="50" charset="-127"/>
              </a:endParaRPr>
            </a:p>
          </p:txBody>
        </p:sp>
      </p:grpSp>
      <p:grpSp>
        <p:nvGrpSpPr>
          <p:cNvPr id="14" name="그룹 23"/>
          <p:cNvGrpSpPr/>
          <p:nvPr/>
        </p:nvGrpSpPr>
        <p:grpSpPr>
          <a:xfrm>
            <a:off x="4643755" y="6238987"/>
            <a:ext cx="4235450" cy="584200"/>
            <a:chOff x="4615947" y="2426016"/>
            <a:chExt cx="4727818" cy="640935"/>
          </a:xfrm>
        </p:grpSpPr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5375800" y="2426016"/>
              <a:ext cx="3967965" cy="6402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IN" altLang="en-US" sz="3200" b="1" dirty="0">
                  <a:solidFill>
                    <a:srgbClr val="F99E33"/>
                  </a:solidFill>
                  <a:latin typeface="+mj-lt"/>
                  <a:ea typeface="Malgun Gothic" panose="020B0503020000020004" pitchFamily="50" charset="-127"/>
                </a:rPr>
                <a:t>References</a:t>
              </a:r>
              <a:endParaRPr lang="en-IN" altLang="en-US" sz="3200" b="1" dirty="0">
                <a:solidFill>
                  <a:srgbClr val="F99E33"/>
                </a:solidFill>
                <a:latin typeface="+mj-lt"/>
                <a:ea typeface="Malgun Gothic" panose="020B0503020000020004" pitchFamily="50" charset="-127"/>
              </a:endParaRPr>
            </a:p>
          </p:txBody>
        </p:sp>
        <p:sp>
          <p:nvSpPr>
            <p:cNvPr id="16" name="TextBox 13"/>
            <p:cNvSpPr txBox="1">
              <a:spLocks noChangeArrowheads="1"/>
            </p:cNvSpPr>
            <p:nvPr/>
          </p:nvSpPr>
          <p:spPr bwMode="auto">
            <a:xfrm>
              <a:off x="4615947" y="2426713"/>
              <a:ext cx="743550" cy="6402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Malgun Gothic" panose="020B0503020000020004" pitchFamily="50" charset="-127"/>
                </a:rPr>
                <a:t>0</a:t>
              </a:r>
              <a:r>
                <a:rPr lang="en-IN" altLang="en-US" sz="3200" b="1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Malgun Gothic" panose="020B0503020000020004" pitchFamily="50" charset="-127"/>
                </a:rPr>
                <a:t>9</a:t>
              </a:r>
              <a:endParaRPr lang="en-IN" altLang="en-US" sz="3200" b="1" dirty="0">
                <a:solidFill>
                  <a:schemeClr val="bg1">
                    <a:lumMod val="50000"/>
                  </a:schemeClr>
                </a:solidFill>
                <a:latin typeface="+mj-lt"/>
                <a:ea typeface="Malgun Gothic" panose="020B0503020000020004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ko-KR" sz="4400" dirty="0"/>
              <a:t>Introduction</a:t>
            </a:r>
            <a:endParaRPr lang="en-IN" altLang="ko-KR" sz="4400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899795" y="1704340"/>
            <a:ext cx="7898765" cy="4446270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IN" sz="3200" i="0" dirty="0">
                <a:solidFill>
                  <a:schemeClr val="tx1"/>
                </a:solidFill>
                <a:effectLst/>
                <a:latin typeface="Calibri" panose="020F0502020204030204" charset="0"/>
                <a:cs typeface="Calibri" panose="020F0502020204030204" charset="0"/>
              </a:rPr>
              <a:t>Gesture Controlled Media player is used to   operate the functions of VLC Media player.</a:t>
            </a:r>
            <a:endParaRPr lang="en-IN" sz="3200" i="0" dirty="0">
              <a:solidFill>
                <a:schemeClr val="tx1"/>
              </a:solidFill>
              <a:effectLst/>
              <a:latin typeface="Calibri" panose="020F0502020204030204" charset="0"/>
              <a:cs typeface="Calibri" panose="020F050202020403020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3200" i="0" dirty="0">
                <a:solidFill>
                  <a:schemeClr val="tx1"/>
                </a:solidFill>
                <a:effectLst/>
                <a:latin typeface="Calibri" panose="020F0502020204030204" charset="0"/>
                <a:cs typeface="Calibri" panose="020F0502020204030204" charset="0"/>
              </a:rPr>
              <a:t>This application uses the webcam to capture gestures by the user and perform basic         operations such as play,pause,forward,           backward,volume up,volume down.</a:t>
            </a:r>
            <a:endParaRPr lang="en-IN" sz="3200" i="0" dirty="0">
              <a:solidFill>
                <a:schemeClr val="tx1"/>
              </a:solidFill>
              <a:effectLst/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sz="4400"/>
              <a:t>Existing System</a:t>
            </a:r>
            <a:endParaRPr lang="en-IN" sz="4400"/>
          </a:p>
        </p:txBody>
      </p:sp>
      <p:sp>
        <p:nvSpPr>
          <p:cNvPr id="5" name="Content Placeholder 4"/>
          <p:cNvSpPr/>
          <p:nvPr>
            <p:ph idx="1"/>
          </p:nvPr>
        </p:nvSpPr>
        <p:spPr>
          <a:xfrm>
            <a:off x="899592" y="1772950"/>
            <a:ext cx="7898469" cy="4881686"/>
          </a:xfrm>
        </p:spPr>
        <p:txBody>
          <a:bodyPr>
            <a:scene3d>
              <a:camera prst="orthographicFront"/>
              <a:lightRig rig="threePt" dir="t"/>
            </a:scene3d>
          </a:bodyPr>
          <a:p>
            <a:pPr algn="l">
              <a:buFont typeface="Arial" panose="020B0604020202020204" pitchFamily="34" charset="0"/>
              <a:buChar char="•"/>
            </a:pPr>
            <a:r>
              <a:rPr lang="en-IN" sz="3200" i="0" dirty="0">
                <a:solidFill>
                  <a:schemeClr val="tx1"/>
                </a:solidFill>
                <a:effectLst/>
                <a:latin typeface="Calibri" panose="020F0502020204030204" charset="0"/>
                <a:cs typeface="Calibri" panose="020F0502020204030204" charset="0"/>
                <a:sym typeface="+mn-ea"/>
              </a:rPr>
              <a:t>The existing system operates the  functions of VLC Media player such as play and pause using Convex hull and  Deep Learning. </a:t>
            </a:r>
            <a:endParaRPr lang="en-IN" sz="3200" i="0" dirty="0">
              <a:solidFill>
                <a:schemeClr val="tx1"/>
              </a:solidFill>
              <a:effectLst/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3200" i="0" dirty="0">
                <a:solidFill>
                  <a:schemeClr val="tx1"/>
                </a:solidFill>
                <a:effectLst/>
                <a:latin typeface="Calibri" panose="020F0502020204030204" charset="0"/>
                <a:cs typeface="Calibri" panose="020F0502020204030204" charset="0"/>
              </a:rPr>
              <a:t>The accuracy in detecting hand gesture is      low using the above techniques.</a:t>
            </a:r>
            <a:endParaRPr lang="en-IN" sz="3200" i="0" dirty="0">
              <a:solidFill>
                <a:schemeClr val="tx1"/>
              </a:solidFill>
              <a:effectLst/>
              <a:latin typeface="Calibri" panose="020F0502020204030204" charset="0"/>
              <a:cs typeface="Calibri" panose="020F050202020403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IN" sz="3200" i="0" dirty="0">
              <a:solidFill>
                <a:schemeClr val="tx1"/>
              </a:solidFill>
              <a:effectLst/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sz="4400"/>
              <a:t>Proposed System</a:t>
            </a:r>
            <a:endParaRPr lang="en-IN" sz="4400"/>
          </a:p>
        </p:txBody>
      </p:sp>
      <p:sp>
        <p:nvSpPr>
          <p:cNvPr id="5" name="Content Placeholder 4"/>
          <p:cNvSpPr/>
          <p:nvPr>
            <p:ph idx="1"/>
          </p:nvPr>
        </p:nvSpPr>
        <p:spPr>
          <a:xfrm>
            <a:off x="863600" y="1268730"/>
            <a:ext cx="8138160" cy="4881880"/>
          </a:xfrm>
        </p:spPr>
        <p:txBody>
          <a:bodyPr>
            <a:normAutofit lnSpcReduction="10000"/>
            <a:scene3d>
              <a:camera prst="orthographicFront"/>
              <a:lightRig rig="threePt" dir="t"/>
            </a:scene3d>
          </a:bodyPr>
          <a:p>
            <a:pPr>
              <a:buFont typeface="Arial" panose="020B0604020202020204" pitchFamily="34" charset="0"/>
              <a:buChar char="•"/>
            </a:pPr>
            <a:r>
              <a:rPr lang="en-IN" sz="3600" i="0" dirty="0">
                <a:solidFill>
                  <a:schemeClr val="tx1"/>
                </a:solidFill>
                <a:effectLst/>
                <a:latin typeface="Calibri" panose="020F0502020204030204" charset="0"/>
                <a:cs typeface="Calibri" panose="020F0502020204030204" charset="0"/>
                <a:sym typeface="+mn-ea"/>
              </a:rPr>
              <a:t>The proposed system is used to operate the functions of vlc media player using  OpenCV and Mediapipe.</a:t>
            </a:r>
            <a:endParaRPr lang="zh-CN" altLang="en-US" sz="3600" i="0">
              <a:solidFill>
                <a:schemeClr val="tx1"/>
              </a:solidFill>
              <a:effectLst/>
              <a:latin typeface="Calibri" panose="020F0502020204030204" charset="0"/>
              <a:cs typeface="Calibri" panose="020F050202020403020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3600" i="0" dirty="0">
                <a:solidFill>
                  <a:schemeClr val="tx1"/>
                </a:solidFill>
                <a:effectLst/>
                <a:latin typeface="Calibri" panose="020F0502020204030204" charset="0"/>
                <a:cs typeface="Calibri" panose="020F0502020204030204" charset="0"/>
                <a:sym typeface="+mn-ea"/>
              </a:rPr>
              <a:t>OpenCV is used for image processing      and performing computer vision tasks.    It is an open source library. </a:t>
            </a:r>
            <a:endParaRPr lang="en-IN" sz="3600" i="0" dirty="0">
              <a:solidFill>
                <a:schemeClr val="tx1"/>
              </a:solidFill>
              <a:effectLst/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3600" i="0" dirty="0">
                <a:solidFill>
                  <a:schemeClr val="tx1"/>
                </a:solidFill>
                <a:effectLst/>
                <a:latin typeface="Calibri" panose="020F0502020204030204" charset="0"/>
                <a:cs typeface="Calibri" panose="020F0502020204030204" charset="0"/>
                <a:sym typeface="+mn-ea"/>
              </a:rPr>
              <a:t>Mediapipe is the library which detects   hand and tracks the position of the hand more accurately.</a:t>
            </a:r>
            <a:endParaRPr lang="en-IN" sz="3600" i="0" dirty="0">
              <a:solidFill>
                <a:schemeClr val="tx1"/>
              </a:solidFill>
              <a:effectLst/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buFont typeface="Arial" panose="020B0604020202020204" pitchFamily="34" charset="0"/>
            </a:pPr>
            <a:endParaRPr lang="en-IN" sz="3600" i="0" dirty="0">
              <a:solidFill>
                <a:schemeClr val="tx1"/>
              </a:solidFill>
              <a:effectLst/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Title 17"/>
          <p:cNvSpPr/>
          <p:nvPr>
            <p:ph type="title"/>
          </p:nvPr>
        </p:nvSpPr>
        <p:spPr/>
        <p:txBody>
          <a:bodyPr/>
          <a:p>
            <a:r>
              <a:rPr lang="en-IN" sz="4400"/>
              <a:t>Workflow</a:t>
            </a:r>
            <a:endParaRPr lang="en-IN" sz="4400"/>
          </a:p>
        </p:txBody>
      </p:sp>
      <p:sp>
        <p:nvSpPr>
          <p:cNvPr id="19" name="Rounded Rectangle 18"/>
          <p:cNvSpPr/>
          <p:nvPr/>
        </p:nvSpPr>
        <p:spPr>
          <a:xfrm>
            <a:off x="2987675" y="1196975"/>
            <a:ext cx="1805940" cy="47815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IN" altLang="en-US"/>
              <a:t>User</a:t>
            </a:r>
            <a:endParaRPr lang="en-IN" altLang="en-US"/>
          </a:p>
        </p:txBody>
      </p:sp>
      <p:cxnSp>
        <p:nvCxnSpPr>
          <p:cNvPr id="20" name="Straight Connector 19"/>
          <p:cNvCxnSpPr>
            <a:stCxn id="19" idx="2"/>
          </p:cNvCxnSpPr>
          <p:nvPr/>
        </p:nvCxnSpPr>
        <p:spPr>
          <a:xfrm>
            <a:off x="3890645" y="1675130"/>
            <a:ext cx="0" cy="5689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2771775" y="2171700"/>
            <a:ext cx="2319655" cy="62801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IN" altLang="en-US"/>
              <a:t>Webcam</a:t>
            </a:r>
            <a:endParaRPr lang="en-IN" altLang="en-US"/>
          </a:p>
        </p:txBody>
      </p:sp>
      <p:sp>
        <p:nvSpPr>
          <p:cNvPr id="22" name="Diamond 21"/>
          <p:cNvSpPr/>
          <p:nvPr/>
        </p:nvSpPr>
        <p:spPr>
          <a:xfrm>
            <a:off x="3009265" y="3141345"/>
            <a:ext cx="1844675" cy="1367790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IN" altLang="en-US"/>
              <a:t>Which Gesture?</a:t>
            </a:r>
            <a:endParaRPr lang="en-IN" altLang="en-US"/>
          </a:p>
        </p:txBody>
      </p:sp>
      <p:cxnSp>
        <p:nvCxnSpPr>
          <p:cNvPr id="23" name="Straight Connector 22"/>
          <p:cNvCxnSpPr>
            <a:stCxn id="21" idx="2"/>
            <a:endCxn id="22" idx="0"/>
          </p:cNvCxnSpPr>
          <p:nvPr/>
        </p:nvCxnSpPr>
        <p:spPr>
          <a:xfrm>
            <a:off x="3931920" y="2799715"/>
            <a:ext cx="0" cy="34163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2" idx="2"/>
          </p:cNvCxnSpPr>
          <p:nvPr/>
        </p:nvCxnSpPr>
        <p:spPr>
          <a:xfrm>
            <a:off x="3931920" y="4509135"/>
            <a:ext cx="0" cy="44831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126490" y="4972685"/>
            <a:ext cx="6397625" cy="406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126490" y="5003800"/>
            <a:ext cx="0" cy="3708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627630" y="5003800"/>
            <a:ext cx="0" cy="3708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851910" y="4972685"/>
            <a:ext cx="0" cy="3708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004435" y="5003800"/>
            <a:ext cx="0" cy="3708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238240" y="4957445"/>
            <a:ext cx="0" cy="3708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520940" y="5013325"/>
            <a:ext cx="0" cy="3708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755650" y="5373370"/>
            <a:ext cx="1080135" cy="6477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IN" altLang="en-US"/>
              <a:t>Play</a:t>
            </a:r>
            <a:endParaRPr lang="en-IN" altLang="en-US"/>
          </a:p>
        </p:txBody>
      </p:sp>
      <p:sp>
        <p:nvSpPr>
          <p:cNvPr id="33" name="Rounded Rectangle 32"/>
          <p:cNvSpPr/>
          <p:nvPr/>
        </p:nvSpPr>
        <p:spPr>
          <a:xfrm>
            <a:off x="7236460" y="5368290"/>
            <a:ext cx="1080135" cy="6477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IN" altLang="en-US"/>
              <a:t>Volume down</a:t>
            </a:r>
            <a:endParaRPr lang="en-IN" altLang="en-US"/>
          </a:p>
        </p:txBody>
      </p:sp>
      <p:sp>
        <p:nvSpPr>
          <p:cNvPr id="34" name="Rounded Rectangle 33"/>
          <p:cNvSpPr/>
          <p:nvPr/>
        </p:nvSpPr>
        <p:spPr>
          <a:xfrm>
            <a:off x="5868035" y="5374640"/>
            <a:ext cx="1080135" cy="6477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IN" altLang="en-US"/>
              <a:t>Volume Up</a:t>
            </a:r>
            <a:endParaRPr lang="en-IN" altLang="en-US"/>
          </a:p>
        </p:txBody>
      </p:sp>
      <p:sp>
        <p:nvSpPr>
          <p:cNvPr id="35" name="Rounded Rectangle 34"/>
          <p:cNvSpPr/>
          <p:nvPr/>
        </p:nvSpPr>
        <p:spPr>
          <a:xfrm>
            <a:off x="4572000" y="5368290"/>
            <a:ext cx="1165860" cy="6477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IN" altLang="en-US"/>
              <a:t>Backward</a:t>
            </a:r>
            <a:endParaRPr lang="en-IN" altLang="en-US"/>
          </a:p>
        </p:txBody>
      </p:sp>
      <p:sp>
        <p:nvSpPr>
          <p:cNvPr id="36" name="Rounded Rectangle 35"/>
          <p:cNvSpPr/>
          <p:nvPr/>
        </p:nvSpPr>
        <p:spPr>
          <a:xfrm>
            <a:off x="3302635" y="5406390"/>
            <a:ext cx="1080135" cy="6477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IN" altLang="en-US"/>
              <a:t>Forward</a:t>
            </a:r>
            <a:endParaRPr lang="en-IN" altLang="en-US"/>
          </a:p>
        </p:txBody>
      </p:sp>
      <p:sp>
        <p:nvSpPr>
          <p:cNvPr id="37" name="Rounded Rectangle 36"/>
          <p:cNvSpPr/>
          <p:nvPr/>
        </p:nvSpPr>
        <p:spPr>
          <a:xfrm>
            <a:off x="2051685" y="5445125"/>
            <a:ext cx="1080135" cy="6477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IN" altLang="en-US"/>
              <a:t>Pause</a:t>
            </a:r>
            <a:endParaRPr lang="en-I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sz="4400">
                <a:latin typeface="Calibri" panose="020F0502020204030204" charset="0"/>
                <a:cs typeface="Calibri" panose="020F0502020204030204" charset="0"/>
              </a:rPr>
              <a:t>Libraries Used</a:t>
            </a:r>
            <a:endParaRPr lang="en-IN" sz="4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99795" y="1268730"/>
            <a:ext cx="7066915" cy="4881880"/>
          </a:xfrm>
        </p:spPr>
        <p:txBody>
          <a:bodyPr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200" b="1" i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OpenCV</a:t>
            </a:r>
            <a:r>
              <a:rPr lang="en-IN" sz="3200" i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:To capture the hand gesture   fromthe webcam .</a:t>
            </a:r>
            <a:endParaRPr lang="en-IN" sz="3200" i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200" b="1" i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Mediapipe</a:t>
            </a:r>
            <a:r>
              <a:rPr lang="en-IN" sz="3200" i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:To detect the hand landmarks from the gesture.</a:t>
            </a:r>
            <a:endParaRPr lang="en-IN" sz="3200" i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200" b="1" i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Pyautogui</a:t>
            </a:r>
            <a:r>
              <a:rPr lang="en-IN" sz="3200" i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:To perform the suitable               function of VLC Media Player for the    suitable gesture.</a:t>
            </a:r>
            <a:endParaRPr lang="en-IN" sz="3200" i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sz="4400"/>
              <a:t>How Media Pipe detects hands?</a:t>
            </a:r>
            <a:endParaRPr lang="en-IN" sz="4400"/>
          </a:p>
        </p:txBody>
      </p:sp>
      <p:pic>
        <p:nvPicPr>
          <p:cNvPr id="2" name="Content Placeholder 1" descr="land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3680" y="1917065"/>
            <a:ext cx="8676640" cy="38163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9795" y="332740"/>
            <a:ext cx="8213725" cy="1290320"/>
          </a:xfrm>
        </p:spPr>
        <p:txBody>
          <a:bodyPr>
            <a:noAutofit/>
          </a:bodyPr>
          <a:p>
            <a:r>
              <a:rPr lang="en-GB" sz="4400">
                <a:solidFill>
                  <a:schemeClr val="accent6"/>
                </a:solidFill>
                <a:cs typeface="Calibri Light" panose="020F0302020204030204"/>
                <a:sym typeface="+mn-ea"/>
              </a:rPr>
              <a:t>User interface</a:t>
            </a:r>
            <a:br>
              <a:rPr lang="en-GB" sz="4400">
                <a:solidFill>
                  <a:schemeClr val="accent6"/>
                </a:solidFill>
                <a:cs typeface="Calibri Light" panose="020F0302020204030204"/>
              </a:rPr>
            </a:br>
            <a:endParaRPr lang="en-GB" sz="4400">
              <a:solidFill>
                <a:schemeClr val="accent6"/>
              </a:solidFill>
              <a:cs typeface="Calibri Light" panose="020F0302020204030204"/>
            </a:endParaRPr>
          </a:p>
        </p:txBody>
      </p:sp>
      <p:pic>
        <p:nvPicPr>
          <p:cNvPr id="5" name="Picture 4"/>
          <p:cNvPicPr>
            <a:picLocks noChangeAspect="1"/>
          </p:cNvPicPr>
          <p:nvPr>
            <p:ph idx="1"/>
          </p:nvPr>
        </p:nvPicPr>
        <p:blipFill rotWithShape="1">
          <a:blip r:embed="rId1"/>
          <a:srcRect l="5035" r="5090" b="1"/>
          <a:stretch>
            <a:fillRect/>
          </a:stretch>
        </p:blipFill>
        <p:spPr>
          <a:xfrm>
            <a:off x="899795" y="1624965"/>
            <a:ext cx="7595870" cy="41687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2758</Words>
  <Application>WPS Presentation</Application>
  <PresentationFormat>화면 슬라이드 쇼(4:3)</PresentationFormat>
  <Paragraphs>141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1" baseType="lpstr">
      <vt:lpstr>Arial</vt:lpstr>
      <vt:lpstr>SimSun</vt:lpstr>
      <vt:lpstr>Wingdings</vt:lpstr>
      <vt:lpstr>Malgun Gothic</vt:lpstr>
      <vt:lpstr>굴림체</vt:lpstr>
      <vt:lpstr>Calibri</vt:lpstr>
      <vt:lpstr>Calibri Light</vt:lpstr>
      <vt:lpstr>Arial,Sans-Serif</vt:lpstr>
      <vt:lpstr>Segoe Print</vt:lpstr>
      <vt:lpstr>Calibri</vt:lpstr>
      <vt:lpstr>Microsoft YaHei</vt:lpstr>
      <vt:lpstr>Arial Unicode MS</vt:lpstr>
      <vt:lpstr>Office 테마</vt:lpstr>
      <vt:lpstr>GESTURE CONTROLLED  MEDIA PLAYER</vt:lpstr>
      <vt:lpstr>PowerPoint 演示文稿</vt:lpstr>
      <vt:lpstr>Introduction</vt:lpstr>
      <vt:lpstr>Existing System</vt:lpstr>
      <vt:lpstr>Proposed System</vt:lpstr>
      <vt:lpstr>Workflow</vt:lpstr>
      <vt:lpstr>Libraries Used</vt:lpstr>
      <vt:lpstr>How Media Pipe detects hands?</vt:lpstr>
      <vt:lpstr>User interface </vt:lpstr>
      <vt:lpstr>User Interface</vt:lpstr>
      <vt:lpstr>Forward Action </vt:lpstr>
      <vt:lpstr>Backward Action</vt:lpstr>
      <vt:lpstr>Volume Up</vt:lpstr>
      <vt:lpstr>Volume Down</vt:lpstr>
      <vt:lpstr>Play/Pause</vt:lpstr>
      <vt:lpstr>CONCLUSION</vt:lpstr>
      <vt:lpstr>REFERENCES</vt:lpstr>
      <vt:lpstr>THANK YOU</vt:lpstr>
    </vt:vector>
  </TitlesOfParts>
  <Company>YESFORM Co.,Ltd.</Company>
  <LinksUpToDate>false</LinksUpToDate>
  <SharedDoc>false</SharedDoc>
  <HyperlinksChanged>false</HyperlinksChanged>
  <AppVersion>14.0000</AppVersion>
  <Manager>Slide Members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GESTURE CONTROLLED  MEDIA PLAYER</dc:title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dc:subject>Powerpoint Templates , Diagram, Chart, Google slides, Keynote</dc:subject>
  <cp:category>www.slidemembers.com</cp:category>
  <cp:lastModifiedBy>Smily Smily</cp:lastModifiedBy>
  <cp:revision>23</cp:revision>
  <dcterms:created xsi:type="dcterms:W3CDTF">2022-02-09T16:56:00Z</dcterms:created>
  <dcterms:modified xsi:type="dcterms:W3CDTF">2023-10-03T04:10:32Z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3E91FF585B7448969FC0F3849D773AD2</vt:lpwstr>
  </property>
  <property fmtid="{D5CDD505-2E9C-101B-9397-08002B2CF9AE}" pid="3" name="KSOProductBuildVer">
    <vt:lpwstr>1033-12.2.0.13215</vt:lpwstr>
  </property>
</Properties>
</file>